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8"/>
  </p:notesMasterIdLst>
  <p:sldIdLst>
    <p:sldId id="256" r:id="rId2"/>
    <p:sldId id="260" r:id="rId3"/>
    <p:sldId id="257" r:id="rId4"/>
    <p:sldId id="258" r:id="rId5"/>
    <p:sldId id="267" r:id="rId6"/>
    <p:sldId id="263" r:id="rId7"/>
    <p:sldId id="268" r:id="rId8"/>
    <p:sldId id="264" r:id="rId9"/>
    <p:sldId id="271" r:id="rId10"/>
    <p:sldId id="272" r:id="rId11"/>
    <p:sldId id="273" r:id="rId12"/>
    <p:sldId id="285" r:id="rId13"/>
    <p:sldId id="274" r:id="rId14"/>
    <p:sldId id="275" r:id="rId15"/>
    <p:sldId id="286" r:id="rId16"/>
    <p:sldId id="288" r:id="rId17"/>
    <p:sldId id="289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94660"/>
  </p:normalViewPr>
  <p:slideViewPr>
    <p:cSldViewPr>
      <p:cViewPr varScale="1">
        <p:scale>
          <a:sx n="88" d="100"/>
          <a:sy n="8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2BBFE-93FD-4EFB-8587-F7878C3D94F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C2060-04D7-45C5-A353-F48F1FBC5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hase_space" TargetMode="External"/><Relationship Id="rId13" Type="http://schemas.openxmlformats.org/officeDocument/2006/relationships/hyperlink" Target="http://en.wikipedia.org/wiki/Equidistribution" TargetMode="External"/><Relationship Id="rId3" Type="http://schemas.openxmlformats.org/officeDocument/2006/relationships/hyperlink" Target="http://en.wikipedia.org/wiki/Mathematics" TargetMode="External"/><Relationship Id="rId7" Type="http://schemas.openxmlformats.org/officeDocument/2006/relationships/hyperlink" Target="http://en.wikipedia.org/wiki/Poincar%C3%A9_recurrence_theorem" TargetMode="External"/><Relationship Id="rId12" Type="http://schemas.openxmlformats.org/officeDocument/2006/relationships/hyperlink" Target="http://en.wikipedia.org/wiki/Mixing_(mathematics)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tatistical_physics" TargetMode="External"/><Relationship Id="rId11" Type="http://schemas.openxmlformats.org/officeDocument/2006/relationships/hyperlink" Target="http://en.wikipedia.org/wiki/John_von_Neumann" TargetMode="External"/><Relationship Id="rId5" Type="http://schemas.openxmlformats.org/officeDocument/2006/relationships/hyperlink" Target="http://en.wikipedia.org/wiki/Invariant_measure" TargetMode="External"/><Relationship Id="rId10" Type="http://schemas.openxmlformats.org/officeDocument/2006/relationships/hyperlink" Target="http://en.wikipedia.org/wiki/George_David_Birkhoff" TargetMode="External"/><Relationship Id="rId4" Type="http://schemas.openxmlformats.org/officeDocument/2006/relationships/hyperlink" Target="http://en.wikipedia.org/wiki/Dynamical_system" TargetMode="External"/><Relationship Id="rId9" Type="http://schemas.openxmlformats.org/officeDocument/2006/relationships/hyperlink" Target="http://en.wikipedia.org/wiki/Almost_everywhere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most_everywher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nitial_condition" TargetMode="External"/><Relationship Id="rId3" Type="http://schemas.openxmlformats.org/officeDocument/2006/relationships/hyperlink" Target="http://en.wikipedia.org/wiki/Phase_space" TargetMode="External"/><Relationship Id="rId7" Type="http://schemas.openxmlformats.org/officeDocument/2006/relationships/hyperlink" Target="http://en.wikipedia.org/wiki/Invariant_toru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Doughnut" TargetMode="External"/><Relationship Id="rId5" Type="http://schemas.openxmlformats.org/officeDocument/2006/relationships/hyperlink" Target="http://en.wikipedia.org/wiki/Hamiltonian_mechanics" TargetMode="External"/><Relationship Id="rId4" Type="http://schemas.openxmlformats.org/officeDocument/2006/relationships/hyperlink" Target="http://en.wikipedia.org/wiki/Integrable_system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rgodic</a:t>
            </a:r>
            <a:r>
              <a:rPr lang="en-US" b="1" dirty="0" smtClean="0"/>
              <a:t> theory</a:t>
            </a:r>
            <a:r>
              <a:rPr lang="en-US" dirty="0" smtClean="0"/>
              <a:t> is a branch of </a:t>
            </a:r>
            <a:r>
              <a:rPr lang="en-US" dirty="0" smtClean="0">
                <a:hlinkClick r:id="rId3"/>
              </a:rPr>
              <a:t>mathematics</a:t>
            </a:r>
            <a:r>
              <a:rPr lang="en-US" dirty="0" smtClean="0"/>
              <a:t> that studies </a:t>
            </a:r>
            <a:r>
              <a:rPr lang="en-US" dirty="0" smtClean="0">
                <a:hlinkClick r:id="rId4" tooltip="Dynamical system"/>
              </a:rPr>
              <a:t>dynamical systems</a:t>
            </a:r>
            <a:r>
              <a:rPr lang="en-US" dirty="0" smtClean="0"/>
              <a:t> with an </a:t>
            </a:r>
            <a:r>
              <a:rPr lang="en-US" dirty="0" smtClean="0">
                <a:hlinkClick r:id="rId5"/>
              </a:rPr>
              <a:t>invariant measure</a:t>
            </a:r>
            <a:r>
              <a:rPr lang="en-US" dirty="0" smtClean="0"/>
              <a:t> and related problems. Its initial development was motivated by problems of </a:t>
            </a:r>
            <a:r>
              <a:rPr lang="en-US" dirty="0" smtClean="0">
                <a:hlinkClick r:id="rId6"/>
              </a:rPr>
              <a:t>statistical physics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central aspect of </a:t>
            </a:r>
            <a:r>
              <a:rPr lang="en-US" dirty="0" err="1" smtClean="0"/>
              <a:t>ergodic</a:t>
            </a:r>
            <a:r>
              <a:rPr lang="en-US" dirty="0" smtClean="0"/>
              <a:t> theory is the behavior of a dynamical system when it is allowed to run for a long time. The first result in this direction is the </a:t>
            </a:r>
            <a:r>
              <a:rPr lang="en-US" dirty="0" err="1" smtClean="0">
                <a:hlinkClick r:id="rId7"/>
              </a:rPr>
              <a:t>Poincaré</a:t>
            </a:r>
            <a:r>
              <a:rPr lang="en-US" dirty="0" smtClean="0">
                <a:hlinkClick r:id="rId7"/>
              </a:rPr>
              <a:t> recurrence theorem</a:t>
            </a:r>
            <a:r>
              <a:rPr lang="en-US" dirty="0" smtClean="0"/>
              <a:t>, which claims that almost all points in any subset of the </a:t>
            </a:r>
            <a:r>
              <a:rPr lang="en-US" dirty="0" smtClean="0">
                <a:hlinkClick r:id="rId8"/>
              </a:rPr>
              <a:t>phase space</a:t>
            </a:r>
            <a:r>
              <a:rPr lang="en-US" dirty="0" smtClean="0"/>
              <a:t> eventually revisit the set. More precise information is provided by various </a:t>
            </a:r>
            <a:r>
              <a:rPr lang="en-US" b="1" dirty="0" err="1" smtClean="0"/>
              <a:t>ergodic</a:t>
            </a:r>
            <a:r>
              <a:rPr lang="en-US" b="1" dirty="0" smtClean="0"/>
              <a:t> theorems</a:t>
            </a:r>
            <a:r>
              <a:rPr lang="en-US" dirty="0" smtClean="0"/>
              <a:t> which assert that, under certain conditions, the time average of a function along the trajectories exists </a:t>
            </a:r>
            <a:r>
              <a:rPr lang="en-US" dirty="0" smtClean="0">
                <a:hlinkClick r:id="rId9"/>
              </a:rPr>
              <a:t>almost everywhere</a:t>
            </a:r>
            <a:r>
              <a:rPr lang="en-US" dirty="0" smtClean="0"/>
              <a:t> and is related to the space average. Two of the most important examples are </a:t>
            </a:r>
            <a:r>
              <a:rPr lang="en-US" dirty="0" err="1" smtClean="0"/>
              <a:t>ergodic</a:t>
            </a:r>
            <a:r>
              <a:rPr lang="en-US" dirty="0" smtClean="0"/>
              <a:t> theorems of </a:t>
            </a:r>
            <a:r>
              <a:rPr lang="en-US" dirty="0" err="1" smtClean="0">
                <a:hlinkClick r:id="rId10" tooltip="George &#10;David Birkhoff"/>
              </a:rPr>
              <a:t>Birkhoff</a:t>
            </a:r>
            <a:r>
              <a:rPr lang="en-US" dirty="0" smtClean="0"/>
              <a:t> and </a:t>
            </a:r>
            <a:r>
              <a:rPr lang="en-US" dirty="0" smtClean="0">
                <a:hlinkClick r:id="rId11" tooltip="John von &#10;Neumann"/>
              </a:rPr>
              <a:t>von Neumann</a:t>
            </a:r>
            <a:r>
              <a:rPr lang="en-US" dirty="0" smtClean="0"/>
              <a:t>. For the special class of </a:t>
            </a:r>
            <a:r>
              <a:rPr lang="en-US" b="1" dirty="0" err="1" smtClean="0"/>
              <a:t>ergodic</a:t>
            </a:r>
            <a:r>
              <a:rPr lang="en-US" b="1" dirty="0" smtClean="0"/>
              <a:t> systems</a:t>
            </a:r>
            <a:r>
              <a:rPr lang="en-US" dirty="0" smtClean="0"/>
              <a:t>, the time average is the same for almost all initial points: statistically speaking, the system that evolves for a long time "forgets" its initial state. Stronger properties, such as </a:t>
            </a:r>
            <a:r>
              <a:rPr lang="en-US" dirty="0" smtClean="0">
                <a:hlinkClick r:id="rId12" tooltip="Mixing (mathematics)"/>
              </a:rPr>
              <a:t>mixing</a:t>
            </a:r>
            <a:r>
              <a:rPr lang="en-US" dirty="0" smtClean="0"/>
              <a:t> and </a:t>
            </a:r>
            <a:r>
              <a:rPr lang="en-US" dirty="0" err="1" smtClean="0">
                <a:hlinkClick r:id="rId13" tooltip="Equidistribution"/>
              </a:rPr>
              <a:t>equidistribution</a:t>
            </a:r>
            <a:r>
              <a:rPr lang="en-US" dirty="0" smtClean="0"/>
              <a:t>, have also been extensively studied.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2060-04D7-45C5-A353-F48F1FBC55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precise information is provided by various </a:t>
            </a:r>
            <a:r>
              <a:rPr lang="en-US" b="1" dirty="0" err="1" smtClean="0"/>
              <a:t>ergodic</a:t>
            </a:r>
            <a:r>
              <a:rPr lang="en-US" b="1" dirty="0" smtClean="0"/>
              <a:t> theorems</a:t>
            </a:r>
            <a:r>
              <a:rPr lang="en-US" dirty="0" smtClean="0"/>
              <a:t> which assert that, under certain conditions, the time average of a function along the trajectories exists </a:t>
            </a:r>
            <a:r>
              <a:rPr lang="en-US" dirty="0" smtClean="0">
                <a:hlinkClick r:id="rId3"/>
              </a:rPr>
              <a:t>almost everywhere</a:t>
            </a:r>
            <a:r>
              <a:rPr lang="en-US" dirty="0" smtClean="0"/>
              <a:t> and is related to the space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2060-04D7-45C5-A353-F48F1FBC55B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BB8B5-A4E7-406A-8E0B-570EEA1FDBC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KAM theorem is usually stated in terms of trajectories in </a:t>
            </a:r>
            <a:r>
              <a:rPr lang="en-US" dirty="0" smtClean="0">
                <a:hlinkClick r:id="rId3" action="ppaction://hlinkfile"/>
              </a:rPr>
              <a:t>phase space</a:t>
            </a:r>
            <a:r>
              <a:rPr lang="en-US" dirty="0" smtClean="0"/>
              <a:t> of an </a:t>
            </a:r>
            <a:r>
              <a:rPr lang="en-US" dirty="0" err="1" smtClean="0">
                <a:hlinkClick r:id="rId4" action="ppaction://hlinkfile" tooltip="Integrable system"/>
              </a:rPr>
              <a:t>integrable</a:t>
            </a:r>
            <a:r>
              <a:rPr lang="en-US" dirty="0" smtClean="0"/>
              <a:t> </a:t>
            </a:r>
            <a:r>
              <a:rPr lang="en-US" dirty="0" smtClean="0">
                <a:hlinkClick r:id="rId5" action="ppaction://hlinkfile" tooltip="Hamiltonian mechanics"/>
              </a:rPr>
              <a:t>Hamiltonian system</a:t>
            </a:r>
            <a:r>
              <a:rPr lang="en-US" dirty="0" smtClean="0"/>
              <a:t>. The motion of an </a:t>
            </a:r>
            <a:r>
              <a:rPr lang="en-US" dirty="0" err="1" smtClean="0"/>
              <a:t>integrable</a:t>
            </a:r>
            <a:r>
              <a:rPr lang="en-US" dirty="0" smtClean="0"/>
              <a:t> system is confined to a </a:t>
            </a:r>
            <a:r>
              <a:rPr lang="en-US" dirty="0" smtClean="0">
                <a:hlinkClick r:id="rId6" action="ppaction://hlinkfile"/>
              </a:rPr>
              <a:t>doughnut</a:t>
            </a:r>
            <a:r>
              <a:rPr lang="en-US" dirty="0" smtClean="0"/>
              <a:t>-shaped surface, an </a:t>
            </a:r>
            <a:r>
              <a:rPr lang="en-US" dirty="0" smtClean="0">
                <a:hlinkClick r:id="rId7" action="ppaction://hlinkfile" tooltip="Invariant torus"/>
              </a:rPr>
              <a:t>invariant torus</a:t>
            </a:r>
            <a:r>
              <a:rPr lang="en-US" dirty="0" smtClean="0"/>
              <a:t>. Different </a:t>
            </a:r>
            <a:r>
              <a:rPr lang="en-US" dirty="0" smtClean="0">
                <a:hlinkClick r:id="rId8" action="ppaction://hlinkfile" tooltip="Initial condition"/>
              </a:rPr>
              <a:t>initial conditions</a:t>
            </a:r>
            <a:r>
              <a:rPr lang="en-US" dirty="0" smtClean="0"/>
              <a:t> of the </a:t>
            </a:r>
            <a:r>
              <a:rPr lang="en-US" dirty="0" err="1" smtClean="0"/>
              <a:t>integrable</a:t>
            </a:r>
            <a:r>
              <a:rPr lang="en-US" dirty="0" smtClean="0"/>
              <a:t> Hamiltonian system will trace different invariant </a:t>
            </a:r>
            <a:r>
              <a:rPr lang="en-US" dirty="0" err="1" smtClean="0"/>
              <a:t>tori</a:t>
            </a:r>
            <a:r>
              <a:rPr lang="en-US" dirty="0" smtClean="0"/>
              <a:t> in phase space. Plotting any of the coordinates of an </a:t>
            </a:r>
            <a:r>
              <a:rPr lang="en-US" dirty="0" err="1" smtClean="0"/>
              <a:t>integrable</a:t>
            </a:r>
            <a:r>
              <a:rPr lang="en-US" dirty="0" smtClean="0"/>
              <a:t> system would show that they are quasi-periodic.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2060-04D7-45C5-A353-F48F1FBC55B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taken the</a:t>
            </a:r>
            <a:r>
              <a:rPr lang="en-US" baseline="0" dirty="0" smtClean="0"/>
              <a:t> dynamics into account in this derivation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BB8B5-A4E7-406A-8E0B-570EEA1FDBC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AE3F4E1-516C-4719-A61D-E7A900239A16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F379D72-1E35-444B-9AB6-DB8454D3C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F4E1-516C-4719-A61D-E7A900239A16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D72-1E35-444B-9AB6-DB8454D3C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F4E1-516C-4719-A61D-E7A900239A16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D72-1E35-444B-9AB6-DB8454D3C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F4E1-516C-4719-A61D-E7A900239A16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D72-1E35-444B-9AB6-DB8454D3C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F4E1-516C-4719-A61D-E7A900239A16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D72-1E35-444B-9AB6-DB8454D3C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F4E1-516C-4719-A61D-E7A900239A16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D72-1E35-444B-9AB6-DB8454D3C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E3F4E1-516C-4719-A61D-E7A900239A16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379D72-1E35-444B-9AB6-DB8454D3C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AE3F4E1-516C-4719-A61D-E7A900239A16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F379D72-1E35-444B-9AB6-DB8454D3C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F4E1-516C-4719-A61D-E7A900239A16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D72-1E35-444B-9AB6-DB8454D3C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F4E1-516C-4719-A61D-E7A900239A16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D72-1E35-444B-9AB6-DB8454D3C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F4E1-516C-4719-A61D-E7A900239A16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9D72-1E35-444B-9AB6-DB8454D3C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AE3F4E1-516C-4719-A61D-E7A900239A16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F379D72-1E35-444B-9AB6-DB8454D3C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File:Poincare_map.s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upload.wikimedia.org/wikipedia/commons/4/4a/Std-map-2.0-0.282-0.666-0.02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Hamiltonian Chaos and the Ergodic Hypothesis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Brown Bag</a:t>
            </a:r>
          </a:p>
          <a:p>
            <a:r>
              <a:rPr lang="en-US" dirty="0" smtClean="0"/>
              <a:t>Hassan Bukhari</a:t>
            </a:r>
          </a:p>
          <a:p>
            <a:r>
              <a:rPr lang="en-US" dirty="0" smtClean="0"/>
              <a:t>BS </a:t>
            </a:r>
            <a:r>
              <a:rPr lang="en-US" dirty="0" smtClean="0"/>
              <a:t>Physics </a:t>
            </a:r>
            <a:r>
              <a:rPr lang="en-US" dirty="0" smtClean="0"/>
              <a:t>2012</a:t>
            </a:r>
          </a:p>
          <a:p>
            <a:r>
              <a:rPr lang="en-US" dirty="0" err="1" smtClean="0"/>
              <a:t>墫鱡뱿轺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Logistic map</a:t>
            </a:r>
            <a:endParaRPr lang="en-US" dirty="0"/>
          </a:p>
        </p:txBody>
      </p:sp>
      <p:pic>
        <p:nvPicPr>
          <p:cNvPr id="1036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955" r="68650" b="49754"/>
          <a:stretch>
            <a:fillRect/>
          </a:stretch>
        </p:blipFill>
        <p:spPr bwMode="auto">
          <a:xfrm>
            <a:off x="4355976" y="2636912"/>
            <a:ext cx="4214887" cy="390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916832"/>
            <a:ext cx="5305425" cy="81915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Chaos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339" t="26232" r="27354" b="37755"/>
          <a:stretch>
            <a:fillRect/>
          </a:stretch>
        </p:blipFill>
        <p:spPr bwMode="auto">
          <a:xfrm>
            <a:off x="2267744" y="2132856"/>
            <a:ext cx="42484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Poincare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upload.wikimedia.org/wikipedia/commons/thumb/8/84/Poincare_map.svg/230px-Poincare_map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04864"/>
            <a:ext cx="4320480" cy="3963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baseline="-25000" dirty="0" smtClean="0"/>
              <a:t> + 1</a:t>
            </a:r>
            <a:r>
              <a:rPr lang="en-US" dirty="0" smtClean="0"/>
              <a:t> =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 + </a:t>
            </a:r>
            <a:r>
              <a:rPr lang="en-US" i="1" dirty="0" err="1" smtClean="0"/>
              <a:t>K</a:t>
            </a:r>
            <a:r>
              <a:rPr lang="en-US" dirty="0" err="1" smtClean="0"/>
              <a:t>sin</a:t>
            </a:r>
            <a:r>
              <a:rPr lang="en-US" dirty="0" smtClean="0"/>
              <a:t>(</a:t>
            </a:r>
            <a:r>
              <a:rPr lang="el-GR" dirty="0" smtClean="0"/>
              <a:t>θ</a:t>
            </a:r>
            <a:r>
              <a:rPr lang="en-US" i="1" baseline="-25000" dirty="0" smtClean="0"/>
              <a:t>n</a:t>
            </a:r>
            <a:r>
              <a:rPr lang="en-US" dirty="0" smtClean="0"/>
              <a:t>) </a:t>
            </a:r>
          </a:p>
          <a:p>
            <a:r>
              <a:rPr lang="el-GR" dirty="0" smtClean="0"/>
              <a:t>θ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 + 1</a:t>
            </a:r>
            <a:r>
              <a:rPr lang="en-US" dirty="0" smtClean="0"/>
              <a:t> = </a:t>
            </a:r>
            <a:r>
              <a:rPr lang="el-GR" dirty="0" smtClean="0"/>
              <a:t>θ</a:t>
            </a:r>
            <a:r>
              <a:rPr lang="en-US" i="1" baseline="-25000" dirty="0" smtClean="0"/>
              <a:t>n</a:t>
            </a:r>
            <a:r>
              <a:rPr lang="en-US" dirty="0" smtClean="0"/>
              <a:t> +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baseline="-25000" dirty="0" smtClean="0"/>
              <a:t> + 1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p</a:t>
            </a:r>
            <a:r>
              <a:rPr lang="en-US" i="1" dirty="0" smtClean="0"/>
              <a:t> – </a:t>
            </a:r>
            <a:r>
              <a:rPr lang="el-GR" dirty="0" smtClean="0"/>
              <a:t>θ</a:t>
            </a:r>
            <a:r>
              <a:rPr lang="en-US" dirty="0" smtClean="0"/>
              <a:t> plane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8763" y="1700808"/>
            <a:ext cx="4023717" cy="402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213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K = 0.6                  K = 0.9                   K = 1.2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					</a:t>
            </a:r>
          </a:p>
          <a:p>
            <a:pPr>
              <a:buNone/>
            </a:pPr>
            <a:r>
              <a:rPr lang="en-US" dirty="0" smtClean="0"/>
              <a:t>							 K = 2.0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56" y="1050032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5160" y="1050032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050032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786336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4211" y="4221088"/>
            <a:ext cx="3047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/>
              <a:t>p</a:t>
            </a:r>
            <a:r>
              <a:rPr lang="en-US" sz="2800" i="1" baseline="-25000" dirty="0" err="1" smtClean="0"/>
              <a:t>n</a:t>
            </a:r>
            <a:r>
              <a:rPr lang="en-US" sz="2800" baseline="-25000" dirty="0" smtClean="0"/>
              <a:t> + 1</a:t>
            </a:r>
            <a:r>
              <a:rPr lang="en-US" sz="2800" dirty="0" smtClean="0"/>
              <a:t> = </a:t>
            </a:r>
            <a:r>
              <a:rPr lang="en-US" sz="2800" i="1" dirty="0" err="1" smtClean="0"/>
              <a:t>p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 + </a:t>
            </a:r>
            <a:r>
              <a:rPr lang="en-US" sz="2800" i="1" dirty="0" err="1" smtClean="0"/>
              <a:t>K</a:t>
            </a:r>
            <a:r>
              <a:rPr lang="en-US" sz="2800" dirty="0" err="1" smtClean="0"/>
              <a:t>sin</a:t>
            </a:r>
            <a:r>
              <a:rPr lang="en-US" sz="2800" dirty="0" smtClean="0"/>
              <a:t>(</a:t>
            </a:r>
            <a:r>
              <a:rPr lang="el-GR" sz="2800" dirty="0" smtClean="0"/>
              <a:t>θ</a:t>
            </a:r>
            <a:r>
              <a:rPr lang="en-US" sz="2800" i="1" baseline="-25000" dirty="0" smtClean="0"/>
              <a:t>n</a:t>
            </a:r>
            <a:r>
              <a:rPr lang="en-US" sz="2800" dirty="0" smtClean="0"/>
              <a:t>)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4777988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/>
              <a:t>θ</a:t>
            </a:r>
            <a:r>
              <a:rPr lang="en-US" sz="2800" i="1" baseline="-25000" dirty="0" smtClean="0"/>
              <a:t>n</a:t>
            </a:r>
            <a:r>
              <a:rPr lang="en-US" sz="2800" baseline="-25000" dirty="0" smtClean="0"/>
              <a:t> + 1</a:t>
            </a:r>
            <a:r>
              <a:rPr lang="en-US" sz="2800" dirty="0" smtClean="0"/>
              <a:t> = </a:t>
            </a:r>
            <a:r>
              <a:rPr lang="el-GR" sz="2800" dirty="0" smtClean="0"/>
              <a:t>θ</a:t>
            </a:r>
            <a:r>
              <a:rPr lang="en-US" sz="2800" i="1" baseline="-25000" dirty="0" smtClean="0"/>
              <a:t>n</a:t>
            </a:r>
            <a:r>
              <a:rPr lang="en-US" sz="2800" dirty="0" smtClean="0"/>
              <a:t> + </a:t>
            </a:r>
            <a:r>
              <a:rPr lang="en-US" sz="2800" i="1" dirty="0" err="1" smtClean="0"/>
              <a:t>p</a:t>
            </a:r>
            <a:r>
              <a:rPr lang="en-US" sz="2800" i="1" baseline="-25000" dirty="0" err="1" smtClean="0"/>
              <a:t>n</a:t>
            </a:r>
            <a:r>
              <a:rPr lang="en-US" sz="2800" baseline="-25000" dirty="0" smtClean="0"/>
              <a:t> + 1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up of the chaotic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 descr="File:Std-map-2.0-0.282-0.666-0.0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4058816" cy="4058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5" name="Picture 19" descr="http://t1.ftcdn.net/jpg/00/20/31/98/400_F_20319883_D8N3ttAKxCMmrtihPNXapJpe6xNd19z4.jpg"/>
          <p:cNvPicPr>
            <a:picLocks noChangeAspect="1" noChangeArrowheads="1"/>
          </p:cNvPicPr>
          <p:nvPr/>
        </p:nvPicPr>
        <p:blipFill>
          <a:blip r:embed="rId2" cstate="print"/>
          <a:srcRect l="15120" r="15909"/>
          <a:stretch>
            <a:fillRect/>
          </a:stretch>
        </p:blipFill>
        <p:spPr bwMode="auto">
          <a:xfrm>
            <a:off x="6372200" y="692696"/>
            <a:ext cx="2627784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Integrable</a:t>
            </a:r>
            <a:r>
              <a:rPr lang="en-US" dirty="0" smtClean="0"/>
              <a:t> Hamiltonian’s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32888"/>
            <a:ext cx="8229600" cy="4325112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will evolved around an n-d torus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Pertubed</a:t>
            </a:r>
            <a:r>
              <a:rPr lang="en-US" dirty="0" smtClean="0"/>
              <a:t> Hamiltonians were shown to be non-</a:t>
            </a:r>
            <a:r>
              <a:rPr lang="en-US" dirty="0" err="1" smtClean="0"/>
              <a:t>integrable</a:t>
            </a:r>
            <a:endParaRPr lang="en-US" dirty="0" smtClean="0"/>
          </a:p>
          <a:p>
            <a:r>
              <a:rPr lang="en-US" dirty="0" smtClean="0"/>
              <a:t>Non- </a:t>
            </a:r>
            <a:r>
              <a:rPr lang="en-US" dirty="0" err="1" smtClean="0"/>
              <a:t>integrable</a:t>
            </a:r>
            <a:r>
              <a:rPr lang="en-US" dirty="0" smtClean="0"/>
              <a:t> meant </a:t>
            </a:r>
            <a:r>
              <a:rPr lang="en-US" dirty="0" err="1" smtClean="0"/>
              <a:t>ergodic</a:t>
            </a:r>
            <a:endParaRPr lang="en-US" dirty="0" smtClean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725144"/>
            <a:ext cx="5924550" cy="619125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164" y="2636912"/>
            <a:ext cx="2552700" cy="619125"/>
          </a:xfrm>
          <a:prstGeom prst="rect">
            <a:avLst/>
          </a:prstGeom>
          <a:noFill/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556792"/>
            <a:ext cx="2924175" cy="619125"/>
          </a:xfrm>
          <a:prstGeom prst="rect">
            <a:avLst/>
          </a:prstGeom>
          <a:noFill/>
        </p:spPr>
      </p:pic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258" y="3001888"/>
            <a:ext cx="5695950" cy="1219200"/>
          </a:xfrm>
          <a:prstGeom prst="rect">
            <a:avLst/>
          </a:prstGeom>
          <a:noFill/>
        </p:spPr>
      </p:pic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KAM Theorem and KAM </a:t>
            </a:r>
            <a:r>
              <a:rPr lang="en-US" dirty="0" err="1" smtClean="0"/>
              <a:t>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smtClean="0"/>
              <a:t>the system is subjected to a weak nonlinear perturbation, some of the invariant </a:t>
            </a:r>
            <a:r>
              <a:rPr lang="en-US" dirty="0" err="1" smtClean="0"/>
              <a:t>tori</a:t>
            </a:r>
            <a:r>
              <a:rPr lang="en-US" dirty="0" smtClean="0"/>
              <a:t> are deformed and survive, while others are </a:t>
            </a:r>
            <a:r>
              <a:rPr lang="en-US" dirty="0" smtClean="0"/>
              <a:t>destroyed</a:t>
            </a:r>
          </a:p>
          <a:p>
            <a:endParaRPr lang="en-US" dirty="0" smtClean="0"/>
          </a:p>
          <a:p>
            <a:r>
              <a:rPr lang="en-US" dirty="0" smtClean="0"/>
              <a:t>Oh no! What becomes of the </a:t>
            </a:r>
            <a:r>
              <a:rPr lang="en-US" dirty="0" err="1" smtClean="0"/>
              <a:t>Ergodic</a:t>
            </a:r>
            <a:r>
              <a:rPr lang="en-US" dirty="0" smtClean="0"/>
              <a:t> Hypothesis!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FPU Problem – A lucky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masses connected with non-linear springs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does statistical mechanics predict will </a:t>
            </a:r>
            <a:r>
              <a:rPr lang="en-US" dirty="0" smtClean="0"/>
              <a:t>happen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do you expect will happen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942456"/>
            <a:ext cx="5610225" cy="9906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659904"/>
            <a:ext cx="6419056" cy="5368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FPU (Fermi – Pasta – </a:t>
            </a:r>
            <a:r>
              <a:rPr lang="en-US" dirty="0" err="1" smtClean="0"/>
              <a:t>Ulam</a:t>
            </a:r>
            <a:r>
              <a:rPr lang="en-US" dirty="0" smtClean="0"/>
              <a:t>) problem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5800" y="1981200"/>
            <a:ext cx="60198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%% initialization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N=32;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% Number of particles must be a power of 2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alpha= 0.25;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% Nonlinear parameter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totalt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=500000;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dt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=20;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%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totalt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and Delta t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tspan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=[0:dt:totalt];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options=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odeset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'Reltol'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,1e-4,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'OutputSel'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,[1,2,N]);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%% initial conditions for normal modes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for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I=1:N,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a=10;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b(I)=a*sin(pi*I/(N+1));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b(I+N)=0;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% initial conditions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omegak2(I)=4*(sin(pi*I/2/N))^2;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% Mode Frequencies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end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[T,Y]=ode45(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'fpu1'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,tspan,b',options,N);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% t integration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for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IT=1:(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totalt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dt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),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t(IT)=IT*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dt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*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sqrt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(omegak2(1))/2/pi;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% t iteration loop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YX(IT,1:N+1)=[0 Y(IT,1:N )];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YV(IT,1:N+1)=[0 Y(IT,N+1:2*N )];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sXF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(IT,:)=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imag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fft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([YX(IT,1:N+1) 0 -YX(IT,N+1:-1:2)]))/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sqrt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(2*(N+1));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sVF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(IT,:)=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imag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fft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([YV(IT,1:N+1) 0 -YV(IT,N+1:-1:2)]))/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sqrt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(2*(N+1));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Energ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(IT,1:N)=(omegak2(1:N).*(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sXF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(IT,2:N+1).^2)+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sVF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(IT,2:N+1).^2)/2;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end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% figure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% plot(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t,Energ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(:,1),'r-',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t,Energ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(:,2),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t,Energ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(:,3),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t,Energ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B22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(:,4),'c-');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 </a:t>
            </a:r>
            <a:r>
              <a:rPr lang="en-US" dirty="0" err="1" smtClean="0"/>
              <a:t>Mech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5266928" cy="4325112"/>
          </a:xfrm>
        </p:spPr>
        <p:txBody>
          <a:bodyPr/>
          <a:lstStyle/>
          <a:p>
            <a:pPr>
              <a:buNone/>
            </a:pPr>
            <a:endParaRPr lang="en-US" sz="1800" i="1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en-US" i="1" dirty="0" smtClean="0">
                <a:latin typeface="Aparajita" pitchFamily="34" charset="0"/>
                <a:cs typeface="Aparajita" pitchFamily="34" charset="0"/>
              </a:rPr>
              <a:t>  </a:t>
            </a:r>
            <a:r>
              <a:rPr lang="en-US" i="1" dirty="0" smtClean="0">
                <a:latin typeface="Arno Pro Subhead" pitchFamily="18" charset="0"/>
                <a:cs typeface="Aparajita" pitchFamily="34" charset="0"/>
              </a:rPr>
              <a:t>“</a:t>
            </a:r>
            <a:r>
              <a:rPr lang="en-US" i="1" dirty="0" smtClean="0">
                <a:latin typeface="Arno Pro Subhead" pitchFamily="18" charset="0"/>
                <a:cs typeface="Aparajita" pitchFamily="34" charset="0"/>
              </a:rPr>
              <a:t>It is not less important to understand the foundation of such a complex issue than to calculate useful quantities”</a:t>
            </a:r>
          </a:p>
          <a:p>
            <a:endParaRPr lang="en-US" b="1" i="1" dirty="0"/>
          </a:p>
        </p:txBody>
      </p:sp>
      <p:pic>
        <p:nvPicPr>
          <p:cNvPr id="1026" name="Picture 2" descr="http://pixhost.info/avaxhome/fb/4e/00094efb_mediu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80727"/>
            <a:ext cx="3240360" cy="462908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628" t="26499" r="10505" b="5141"/>
          <a:stretch>
            <a:fillRect/>
          </a:stretch>
        </p:blipFill>
        <p:spPr bwMode="auto">
          <a:xfrm>
            <a:off x="539552" y="4149080"/>
            <a:ext cx="4536504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3400" y="1646872"/>
            <a:ext cx="7010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function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dy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=fpu1(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t,y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N=32;alpha=0.25;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D(N+1)=y(2) -2*y(1)+alpha*((y(2)-y(1))^2-y(1)^2);D(1)=y(N+1);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D(2*N)=y(N-1)-2*y(N)+alpha*(y(N)^2-(y(N)-y(N-1))^2);D(N)=y(2*N);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for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I=2:N-1,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D(N+I)=y(I+1)+y(I-1)-2*y(I)+alpha*((y(I+1)-y(I))^2-(y(I)-y(I-1))^2);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D(I)=y(N+I);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end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dy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=D';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33400" y="3352800"/>
            <a:ext cx="6324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for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IT= 1:(25000)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avg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(IT)  = sum(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Energ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(1:IT,1))/IT/10;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avg2(IT) = sum(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Energ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(1:IT,2))/IT/10;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avg3(IT) = sum(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Energ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(1:IT,3))/IT/10;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avg4(IT) = sum(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Energ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(1:IT,4))/IT/10;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avg5(IT) = sum(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Energ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(1:IT,5))/IT/10;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avg6(IT) = sum(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Energ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(1:IT,6))/IT/10;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avg7(IT) = sum(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Energ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(1:IT,7))/IT/10;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avg8(IT) = sum(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Energ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(1:IT,8))/IT/10;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end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figure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plot(log(1:25000),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avg,log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(1:25000),avg2,log(1:25000),avg3,log(1:25000),avg4,log(1:25000),avg5,log(1:25000),avg6,log(1:25000),avg7,log(1:25000),avg8)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hold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t="6357"/>
          <a:stretch>
            <a:fillRect/>
          </a:stretch>
        </p:blipFill>
        <p:spPr bwMode="auto">
          <a:xfrm>
            <a:off x="1752600" y="1916832"/>
            <a:ext cx="5842000" cy="410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5" name="Picture 5" descr="Z:\Studies\StatMech\statmech project\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0134" y="1676400"/>
            <a:ext cx="6514666" cy="446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Invariant </a:t>
            </a:r>
            <a:r>
              <a:rPr lang="en-US" dirty="0" err="1" smtClean="0"/>
              <a:t>Tori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Looks like we have chosen initial conditions which are on some </a:t>
            </a:r>
            <a:r>
              <a:rPr lang="en-US" dirty="0" err="1" smtClean="0"/>
              <a:t>Tori</a:t>
            </a:r>
            <a:r>
              <a:rPr lang="en-US" dirty="0" smtClean="0"/>
              <a:t> that has survived.</a:t>
            </a:r>
          </a:p>
          <a:p>
            <a:r>
              <a:rPr lang="en-US" dirty="0" smtClean="0"/>
              <a:t>Increase the non-linearity?</a:t>
            </a:r>
          </a:p>
          <a:p>
            <a:r>
              <a:rPr lang="en-US" dirty="0" smtClean="0"/>
              <a:t>Non-linearity is a characteristic of the system. </a:t>
            </a:r>
          </a:p>
          <a:p>
            <a:r>
              <a:rPr lang="en-US" dirty="0" smtClean="0"/>
              <a:t>Energy Density 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total</a:t>
            </a:r>
            <a:r>
              <a:rPr lang="en-US" dirty="0" smtClean="0"/>
              <a:t>/N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Equipartition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Z:\Studies\StatMech\statmech project\eis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292644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total</a:t>
            </a:r>
            <a:r>
              <a:rPr lang="en-US" dirty="0" smtClean="0"/>
              <a:t>/N</a:t>
            </a:r>
          </a:p>
          <a:p>
            <a:r>
              <a:rPr lang="en-US" dirty="0" smtClean="0"/>
              <a:t>Every </a:t>
            </a:r>
            <a:r>
              <a:rPr lang="el-GR" dirty="0" smtClean="0"/>
              <a:t>ε</a:t>
            </a:r>
            <a:r>
              <a:rPr lang="en-US" baseline="-25000" dirty="0" smtClean="0"/>
              <a:t>c </a:t>
            </a:r>
            <a:r>
              <a:rPr lang="en-US" dirty="0" smtClean="0"/>
              <a:t>has a corresponding critical Energy density</a:t>
            </a:r>
            <a:endParaRPr lang="en-US" baseline="-25000" dirty="0" smtClean="0"/>
          </a:p>
          <a:p>
            <a:r>
              <a:rPr lang="en-US" dirty="0" smtClean="0"/>
              <a:t>Increased 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Presence of Chaos is an insufficient condition</a:t>
            </a:r>
          </a:p>
          <a:p>
            <a:r>
              <a:rPr lang="en-US" dirty="0"/>
              <a:t>If  </a:t>
            </a:r>
            <a:r>
              <a:rPr lang="el-GR" dirty="0" smtClean="0"/>
              <a:t>ε</a:t>
            </a:r>
            <a:r>
              <a:rPr lang="en-US" dirty="0" smtClean="0"/>
              <a:t> &lt; </a:t>
            </a:r>
            <a:r>
              <a:rPr lang="el-GR" dirty="0" smtClean="0"/>
              <a:t>ε </a:t>
            </a:r>
            <a:r>
              <a:rPr lang="en-US" baseline="-25000" dirty="0" smtClean="0"/>
              <a:t>c</a:t>
            </a:r>
            <a:r>
              <a:rPr lang="en-US" dirty="0" smtClean="0"/>
              <a:t> </a:t>
            </a:r>
            <a:r>
              <a:rPr lang="en-US" dirty="0"/>
              <a:t>then the KAM </a:t>
            </a:r>
            <a:r>
              <a:rPr lang="en-US" dirty="0" err="1"/>
              <a:t>tori</a:t>
            </a:r>
            <a:r>
              <a:rPr lang="en-US" dirty="0"/>
              <a:t> are still dominant and the </a:t>
            </a:r>
            <a:r>
              <a:rPr lang="en-US" dirty="0" smtClean="0"/>
              <a:t>system will </a:t>
            </a:r>
            <a:r>
              <a:rPr lang="en-US" dirty="0"/>
              <a:t>not reach </a:t>
            </a:r>
            <a:r>
              <a:rPr lang="en-US" dirty="0" err="1" smtClean="0"/>
              <a:t>equipartition</a:t>
            </a:r>
            <a:endParaRPr lang="en-US" dirty="0" smtClean="0"/>
          </a:p>
          <a:p>
            <a:r>
              <a:rPr lang="en-US" dirty="0" smtClean="0"/>
              <a:t>As N </a:t>
            </a:r>
            <a:r>
              <a:rPr lang="en-US" dirty="0" smtClean="0">
                <a:sym typeface="Wingdings" pitchFamily="2" charset="2"/>
              </a:rPr>
              <a:t> ∞ then </a:t>
            </a:r>
            <a:r>
              <a:rPr lang="en-US" dirty="0" err="1" smtClean="0">
                <a:sym typeface="Wingdings" pitchFamily="2" charset="2"/>
              </a:rPr>
              <a:t>E</a:t>
            </a:r>
            <a:r>
              <a:rPr lang="en-US" baseline="-25000" dirty="0" err="1" smtClean="0">
                <a:sym typeface="Wingdings" pitchFamily="2" charset="2"/>
              </a:rPr>
              <a:t>total</a:t>
            </a:r>
            <a:r>
              <a:rPr lang="en-US" dirty="0" smtClean="0">
                <a:sym typeface="Wingdings" pitchFamily="2" charset="2"/>
              </a:rPr>
              <a:t>/N  0 and so any initial energy will go to </a:t>
            </a:r>
            <a:r>
              <a:rPr lang="en-US" dirty="0" err="1" smtClean="0">
                <a:sym typeface="Wingdings" pitchFamily="2" charset="2"/>
              </a:rPr>
              <a:t>equipartition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Ergodic Hypothesis</a:t>
            </a:r>
          </a:p>
          <a:p>
            <a:endParaRPr lang="en-US" dirty="0"/>
          </a:p>
          <a:p>
            <a:r>
              <a:rPr lang="en-US" dirty="0" smtClean="0"/>
              <a:t>What is Chaos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How can these two concepts meet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Ergodic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 certain conditions, the time average of a function along the trajectories exists almost everywhere and is </a:t>
            </a:r>
            <a:r>
              <a:rPr lang="en-US" b="1" dirty="0" smtClean="0"/>
              <a:t>related</a:t>
            </a:r>
            <a:r>
              <a:rPr lang="en-US" dirty="0" smtClean="0"/>
              <a:t> to the space average</a:t>
            </a:r>
          </a:p>
          <a:p>
            <a:r>
              <a:rPr lang="en-US" dirty="0" smtClean="0"/>
              <a:t>In measure theory, a property holds </a:t>
            </a:r>
            <a:r>
              <a:rPr lang="en-US" b="1" dirty="0" smtClean="0"/>
              <a:t>almost everywhere</a:t>
            </a:r>
            <a:r>
              <a:rPr lang="en-US" dirty="0" smtClean="0"/>
              <a:t> if the set of elements for which the property does not hold is a null set, that is, a set of measure zero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phase trajectories of closed dynamical systems do not intersect.</a:t>
            </a:r>
          </a:p>
          <a:p>
            <a:r>
              <a:rPr lang="en-US" dirty="0" smtClean="0"/>
              <a:t>By assumption the phase volume of a finite element under dynamics is conserved.</a:t>
            </a:r>
          </a:p>
          <a:p>
            <a:endParaRPr lang="en-US" dirty="0" smtClean="0"/>
          </a:p>
          <a:p>
            <a:r>
              <a:rPr lang="en-US" dirty="0" smtClean="0"/>
              <a:t>A trajectory does not have to reconnect to its starting point. A dense mix of trajectories. </a:t>
            </a:r>
            <a:r>
              <a:rPr lang="en-US" dirty="0" err="1" smtClean="0"/>
              <a:t>Eg</a:t>
            </a:r>
            <a:r>
              <a:rPr lang="en-US" dirty="0" smtClean="0"/>
              <a:t> harmonic oscillator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mathematics, the term </a:t>
            </a:r>
            <a:r>
              <a:rPr lang="en-US" b="1" dirty="0" err="1" smtClean="0"/>
              <a:t>ergodic</a:t>
            </a:r>
            <a:r>
              <a:rPr lang="en-US" dirty="0" smtClean="0"/>
              <a:t> is used to describe a dynamical system which, broadly speaking, has the same behavior averaged over time as averaged over space. </a:t>
            </a:r>
          </a:p>
          <a:p>
            <a:r>
              <a:rPr lang="en-US" dirty="0" smtClean="0"/>
              <a:t>In physics the term is used to imply that a system satisfies the </a:t>
            </a:r>
            <a:r>
              <a:rPr lang="en-US" dirty="0" err="1" smtClean="0"/>
              <a:t>ergodic</a:t>
            </a:r>
            <a:r>
              <a:rPr lang="en-US" dirty="0" smtClean="0"/>
              <a:t> hypothesis of thermodynamics.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Mathematical Interpretations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Birkhoff–Khinchin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Ergodic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long periods of time, the time spent by a particle in some region of the phase space of microstates with the same energy is proportional to the volume of this region, i.e., that </a:t>
            </a:r>
            <a:r>
              <a:rPr lang="en-US" b="1" dirty="0" smtClean="0"/>
              <a:t>all accessible microstates are </a:t>
            </a:r>
            <a:r>
              <a:rPr lang="en-US" b="1" dirty="0" err="1" smtClean="0"/>
              <a:t>equiprobable</a:t>
            </a:r>
            <a:r>
              <a:rPr lang="en-US" b="1" dirty="0" smtClean="0"/>
              <a:t> </a:t>
            </a:r>
            <a:r>
              <a:rPr lang="en-US" dirty="0" smtClean="0"/>
              <a:t>over a long period of time.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Chaos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1205</TotalTime>
  <Words>1204</Words>
  <Application>Microsoft Office PowerPoint</Application>
  <PresentationFormat>On-screen Show (4:3)</PresentationFormat>
  <Paragraphs>153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Urban</vt:lpstr>
      <vt:lpstr>Hamiltonian Chaos and the Ergodic Hypothesis</vt:lpstr>
      <vt:lpstr>Stat Mech Project</vt:lpstr>
      <vt:lpstr>Over View</vt:lpstr>
      <vt:lpstr>Ergodic Theory</vt:lpstr>
      <vt:lpstr>Qualitative proof</vt:lpstr>
      <vt:lpstr>Slide 6</vt:lpstr>
      <vt:lpstr>Mathematical Interpretations</vt:lpstr>
      <vt:lpstr>The Ergodic Hypothesis</vt:lpstr>
      <vt:lpstr>Chaos</vt:lpstr>
      <vt:lpstr>The Logistic map</vt:lpstr>
      <vt:lpstr>Deterministic Chaos</vt:lpstr>
      <vt:lpstr>Poincare Sections</vt:lpstr>
      <vt:lpstr>The Standard Map</vt:lpstr>
      <vt:lpstr>Slide 14</vt:lpstr>
      <vt:lpstr>Close up of the chaotic region</vt:lpstr>
      <vt:lpstr>Integrable Hamiltonian’s</vt:lpstr>
      <vt:lpstr>KAM Theorem and KAM Tori</vt:lpstr>
      <vt:lpstr>The FPU Problem – A lucky simulation</vt:lpstr>
      <vt:lpstr>Solving the Problem</vt:lpstr>
      <vt:lpstr>Slide 20</vt:lpstr>
      <vt:lpstr>Results</vt:lpstr>
      <vt:lpstr>Slide 22</vt:lpstr>
      <vt:lpstr>Invariant Tori!</vt:lpstr>
      <vt:lpstr>Equipartition</vt:lpstr>
      <vt:lpstr>Energy Density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Hamiltonian Chaos and the Ergodic Hypothesis</dc:title>
  <dc:creator>Shabbir</dc:creator>
  <cp:lastModifiedBy>12100152</cp:lastModifiedBy>
  <cp:revision>55</cp:revision>
  <dcterms:created xsi:type="dcterms:W3CDTF">2011-03-15T18:57:25Z</dcterms:created>
  <dcterms:modified xsi:type="dcterms:W3CDTF">2011-03-27T00:26:47Z</dcterms:modified>
</cp:coreProperties>
</file>